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Homenaj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3+ZDgvjG3YI+BX3AP1GxJ4D6l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customschemas.google.com/relationships/presentationmetadata" Target="metadata"/><Relationship Id="rId27" Type="http://schemas.openxmlformats.org/officeDocument/2006/relationships/font" Target="fonts/Homenaj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PlayfairDisplay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Takže začneme temou članku a problemom ktorý on rieši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Na reišenie problemu bola hlavne použita metoda deep reinforcement learning.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Model neuronovej siete ako vstupy použival: … Ako vystupy použival: … Na trenovanie a testovanie boli použite šesť scenarov: ...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3a5e97f27_2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c3a5e97f27_2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Q-learning – jedna z metód, ktorú by sme mohli použiť pre trenovanie našho modelu.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3a5e97f2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3a5e97f2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Toto je strategia pre naš projekt.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Už sme vytvorili testovací prototyp robota a niekoľko svetov na jeho testovanie. Naš robot momentalne ma … a ovladač na testovanie…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Tu sú svety, ktoré použijeme na počiatočné testovanie.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0"/>
          <p:cNvSpPr txBox="1"/>
          <p:nvPr>
            <p:ph type="ctrTitle"/>
          </p:nvPr>
        </p:nvSpPr>
        <p:spPr>
          <a:xfrm>
            <a:off x="2307750" y="660531"/>
            <a:ext cx="45288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" type="subTitle"/>
          </p:nvPr>
        </p:nvSpPr>
        <p:spPr>
          <a:xfrm>
            <a:off x="2448300" y="3850150"/>
            <a:ext cx="4247700" cy="47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425386">
            <a:off x="8388476" y="34169"/>
            <a:ext cx="1365039" cy="1423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10"/>
          <p:cNvGrpSpPr/>
          <p:nvPr/>
        </p:nvGrpSpPr>
        <p:grpSpPr>
          <a:xfrm>
            <a:off x="96876" y="3999825"/>
            <a:ext cx="1465212" cy="1708700"/>
            <a:chOff x="96876" y="3999825"/>
            <a:chExt cx="1465212" cy="1708700"/>
          </a:xfrm>
        </p:grpSpPr>
        <p:pic>
          <p:nvPicPr>
            <p:cNvPr id="13" name="Google Shape;13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6876" y="3999825"/>
              <a:ext cx="878100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0"/>
            <p:cNvSpPr/>
            <p:nvPr/>
          </p:nvSpPr>
          <p:spPr>
            <a:xfrm>
              <a:off x="307188" y="4453625"/>
              <a:ext cx="1254900" cy="1254900"/>
            </a:xfrm>
            <a:prstGeom prst="ellipse">
              <a:avLst/>
            </a:prstGeom>
            <a:solidFill>
              <a:srgbClr val="F5F2FA">
                <a:alpha val="1803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4" name="Google Shape;64;p19"/>
          <p:cNvGrpSpPr/>
          <p:nvPr/>
        </p:nvGrpSpPr>
        <p:grpSpPr>
          <a:xfrm>
            <a:off x="8265976" y="116950"/>
            <a:ext cx="1465212" cy="1708700"/>
            <a:chOff x="96876" y="3999825"/>
            <a:chExt cx="1465212" cy="1708700"/>
          </a:xfrm>
        </p:grpSpPr>
        <p:pic>
          <p:nvPicPr>
            <p:cNvPr id="65" name="Google Shape;65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6876" y="3999825"/>
              <a:ext cx="878100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9"/>
            <p:cNvSpPr/>
            <p:nvPr/>
          </p:nvSpPr>
          <p:spPr>
            <a:xfrm>
              <a:off x="307188" y="4453625"/>
              <a:ext cx="1254900" cy="1254900"/>
            </a:xfrm>
            <a:prstGeom prst="ellipse">
              <a:avLst/>
            </a:prstGeom>
            <a:solidFill>
              <a:srgbClr val="F5F2FA">
                <a:alpha val="1803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0"/>
          <p:cNvSpPr txBox="1"/>
          <p:nvPr>
            <p:ph type="title"/>
          </p:nvPr>
        </p:nvSpPr>
        <p:spPr>
          <a:xfrm>
            <a:off x="720000" y="4098675"/>
            <a:ext cx="7704000" cy="48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hasCustomPrompt="1" type="title"/>
          </p:nvPr>
        </p:nvSpPr>
        <p:spPr>
          <a:xfrm>
            <a:off x="1676700" y="1436150"/>
            <a:ext cx="579060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i="1"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21"/>
          <p:cNvSpPr txBox="1"/>
          <p:nvPr>
            <p:ph idx="1" type="subTitle"/>
          </p:nvPr>
        </p:nvSpPr>
        <p:spPr>
          <a:xfrm>
            <a:off x="1676700" y="2845575"/>
            <a:ext cx="5790600" cy="49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3" name="Google Shape;7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1363" y="1958075"/>
            <a:ext cx="919525" cy="300832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/>
          <p:nvPr/>
        </p:nvSpPr>
        <p:spPr>
          <a:xfrm>
            <a:off x="-470625" y="-348050"/>
            <a:ext cx="1775100" cy="1775100"/>
          </a:xfrm>
          <a:prstGeom prst="ellipse">
            <a:avLst/>
          </a:prstGeom>
          <a:solidFill>
            <a:srgbClr val="F5F2FA">
              <a:alpha val="1803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2" type="title"/>
          </p:nvPr>
        </p:nvSpPr>
        <p:spPr>
          <a:xfrm>
            <a:off x="720000" y="1424854"/>
            <a:ext cx="1026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23"/>
          <p:cNvSpPr txBox="1"/>
          <p:nvPr>
            <p:ph idx="3" type="title"/>
          </p:nvPr>
        </p:nvSpPr>
        <p:spPr>
          <a:xfrm>
            <a:off x="720000" y="2835203"/>
            <a:ext cx="1026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23"/>
          <p:cNvSpPr txBox="1"/>
          <p:nvPr>
            <p:ph idx="4" type="title"/>
          </p:nvPr>
        </p:nvSpPr>
        <p:spPr>
          <a:xfrm>
            <a:off x="3419275" y="1424854"/>
            <a:ext cx="1026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" name="Google Shape;81;p23"/>
          <p:cNvSpPr txBox="1"/>
          <p:nvPr>
            <p:ph idx="5" type="title"/>
          </p:nvPr>
        </p:nvSpPr>
        <p:spPr>
          <a:xfrm>
            <a:off x="3419275" y="2835200"/>
            <a:ext cx="1026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2" name="Google Shape;82;p23"/>
          <p:cNvSpPr txBox="1"/>
          <p:nvPr>
            <p:ph idx="6" type="title"/>
          </p:nvPr>
        </p:nvSpPr>
        <p:spPr>
          <a:xfrm>
            <a:off x="6118550" y="1424854"/>
            <a:ext cx="1026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3" name="Google Shape;83;p23"/>
          <p:cNvSpPr txBox="1"/>
          <p:nvPr>
            <p:ph idx="7" type="title"/>
          </p:nvPr>
        </p:nvSpPr>
        <p:spPr>
          <a:xfrm>
            <a:off x="6118550" y="2835200"/>
            <a:ext cx="10269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i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4" name="Google Shape;84;p23"/>
          <p:cNvSpPr txBox="1"/>
          <p:nvPr>
            <p:ph idx="1" type="subTitle"/>
          </p:nvPr>
        </p:nvSpPr>
        <p:spPr>
          <a:xfrm>
            <a:off x="720000" y="1948654"/>
            <a:ext cx="2022300" cy="66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idx="8" type="subTitle"/>
          </p:nvPr>
        </p:nvSpPr>
        <p:spPr>
          <a:xfrm>
            <a:off x="3419275" y="1948654"/>
            <a:ext cx="2022300" cy="66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idx="9" type="subTitle"/>
          </p:nvPr>
        </p:nvSpPr>
        <p:spPr>
          <a:xfrm>
            <a:off x="6118550" y="1948654"/>
            <a:ext cx="2022300" cy="66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7" name="Google Shape;87;p23"/>
          <p:cNvSpPr txBox="1"/>
          <p:nvPr>
            <p:ph idx="13" type="subTitle"/>
          </p:nvPr>
        </p:nvSpPr>
        <p:spPr>
          <a:xfrm>
            <a:off x="720000" y="3358954"/>
            <a:ext cx="2022300" cy="66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" name="Google Shape;88;p23"/>
          <p:cNvSpPr txBox="1"/>
          <p:nvPr>
            <p:ph idx="14" type="subTitle"/>
          </p:nvPr>
        </p:nvSpPr>
        <p:spPr>
          <a:xfrm>
            <a:off x="3419275" y="3358954"/>
            <a:ext cx="2022300" cy="66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" name="Google Shape;89;p23"/>
          <p:cNvSpPr txBox="1"/>
          <p:nvPr>
            <p:ph idx="15" type="subTitle"/>
          </p:nvPr>
        </p:nvSpPr>
        <p:spPr>
          <a:xfrm>
            <a:off x="6118550" y="3358954"/>
            <a:ext cx="2022300" cy="66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90" name="Google Shape;9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36875" y="4664162"/>
            <a:ext cx="3247524" cy="3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93" name="Google Shape;93;p24"/>
          <p:cNvGrpSpPr/>
          <p:nvPr/>
        </p:nvGrpSpPr>
        <p:grpSpPr>
          <a:xfrm>
            <a:off x="8095000" y="-237850"/>
            <a:ext cx="1330355" cy="1356723"/>
            <a:chOff x="8095000" y="-237850"/>
            <a:chExt cx="1330355" cy="1356723"/>
          </a:xfrm>
        </p:grpSpPr>
        <p:pic>
          <p:nvPicPr>
            <p:cNvPr id="94" name="Google Shape;94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650375" y="343872"/>
              <a:ext cx="774980" cy="775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4"/>
            <p:cNvSpPr/>
            <p:nvPr/>
          </p:nvSpPr>
          <p:spPr>
            <a:xfrm>
              <a:off x="8095000" y="-237850"/>
              <a:ext cx="948900" cy="948900"/>
            </a:xfrm>
            <a:prstGeom prst="ellipse">
              <a:avLst/>
            </a:prstGeom>
            <a:solidFill>
              <a:srgbClr val="F5F2FA">
                <a:alpha val="1803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6" name="Google Shape;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392948">
            <a:off x="-155451" y="4056957"/>
            <a:ext cx="1059795" cy="10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subTitle"/>
          </p:nvPr>
        </p:nvSpPr>
        <p:spPr>
          <a:xfrm>
            <a:off x="716613" y="2294000"/>
            <a:ext cx="2418600" cy="15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2" type="subTitle"/>
          </p:nvPr>
        </p:nvSpPr>
        <p:spPr>
          <a:xfrm>
            <a:off x="3362700" y="2294000"/>
            <a:ext cx="2418600" cy="15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3" type="subTitle"/>
          </p:nvPr>
        </p:nvSpPr>
        <p:spPr>
          <a:xfrm>
            <a:off x="6008787" y="2294000"/>
            <a:ext cx="2418600" cy="15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4" type="subTitle"/>
          </p:nvPr>
        </p:nvSpPr>
        <p:spPr>
          <a:xfrm>
            <a:off x="716613" y="1829500"/>
            <a:ext cx="2418600" cy="4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5" type="subTitle"/>
          </p:nvPr>
        </p:nvSpPr>
        <p:spPr>
          <a:xfrm>
            <a:off x="3362704" y="1829500"/>
            <a:ext cx="2418600" cy="4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6" type="subTitle"/>
          </p:nvPr>
        </p:nvSpPr>
        <p:spPr>
          <a:xfrm>
            <a:off x="6008787" y="1829500"/>
            <a:ext cx="2418600" cy="4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5" name="Google Shape;105;p25"/>
          <p:cNvGrpSpPr/>
          <p:nvPr/>
        </p:nvGrpSpPr>
        <p:grpSpPr>
          <a:xfrm>
            <a:off x="-203454" y="-207900"/>
            <a:ext cx="10212329" cy="5248349"/>
            <a:chOff x="-203454" y="-207900"/>
            <a:chExt cx="10212329" cy="5248349"/>
          </a:xfrm>
        </p:grpSpPr>
        <p:pic>
          <p:nvPicPr>
            <p:cNvPr id="106" name="Google Shape;106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203454" y="4167550"/>
              <a:ext cx="872899" cy="8728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" name="Google Shape;107;p25"/>
            <p:cNvGrpSpPr/>
            <p:nvPr/>
          </p:nvGrpSpPr>
          <p:grpSpPr>
            <a:xfrm>
              <a:off x="8100500" y="-207900"/>
              <a:ext cx="1908375" cy="2019725"/>
              <a:chOff x="-169450" y="-678237"/>
              <a:chExt cx="1908375" cy="2019725"/>
            </a:xfrm>
          </p:grpSpPr>
          <p:pic>
            <p:nvPicPr>
              <p:cNvPr id="108" name="Google Shape;108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 rot="-10276250">
                <a:off x="282956" y="-167746"/>
                <a:ext cx="1356491" cy="14144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" name="Google Shape;109;p25"/>
              <p:cNvSpPr/>
              <p:nvPr/>
            </p:nvSpPr>
            <p:spPr>
              <a:xfrm>
                <a:off x="-169450" y="-678237"/>
                <a:ext cx="946800" cy="946800"/>
              </a:xfrm>
              <a:prstGeom prst="ellipse">
                <a:avLst/>
              </a:prstGeom>
              <a:solidFill>
                <a:srgbClr val="F5F2FA">
                  <a:alpha val="18039"/>
                </a:srgbClr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720000" y="1875504"/>
            <a:ext cx="36993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idx="2" type="subTitle"/>
          </p:nvPr>
        </p:nvSpPr>
        <p:spPr>
          <a:xfrm>
            <a:off x="4724704" y="1875504"/>
            <a:ext cx="36993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3" type="subTitle"/>
          </p:nvPr>
        </p:nvSpPr>
        <p:spPr>
          <a:xfrm>
            <a:off x="720000" y="3480050"/>
            <a:ext cx="36993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4" type="subTitle"/>
          </p:nvPr>
        </p:nvSpPr>
        <p:spPr>
          <a:xfrm>
            <a:off x="4724704" y="3480050"/>
            <a:ext cx="36993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5" type="subTitle"/>
          </p:nvPr>
        </p:nvSpPr>
        <p:spPr>
          <a:xfrm>
            <a:off x="720000" y="1456304"/>
            <a:ext cx="3699300" cy="4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6" type="subTitle"/>
          </p:nvPr>
        </p:nvSpPr>
        <p:spPr>
          <a:xfrm>
            <a:off x="720000" y="3060775"/>
            <a:ext cx="3699300" cy="4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7" type="subTitle"/>
          </p:nvPr>
        </p:nvSpPr>
        <p:spPr>
          <a:xfrm>
            <a:off x="4724675" y="1456304"/>
            <a:ext cx="3699300" cy="4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8" type="subTitle"/>
          </p:nvPr>
        </p:nvSpPr>
        <p:spPr>
          <a:xfrm>
            <a:off x="4724675" y="3060775"/>
            <a:ext cx="3699300" cy="42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20" name="Google Shape;120;p26"/>
          <p:cNvGrpSpPr/>
          <p:nvPr/>
        </p:nvGrpSpPr>
        <p:grpSpPr>
          <a:xfrm>
            <a:off x="7233761" y="3525783"/>
            <a:ext cx="2618206" cy="2156433"/>
            <a:chOff x="7233761" y="3525783"/>
            <a:chExt cx="2618206" cy="2156433"/>
          </a:xfrm>
        </p:grpSpPr>
        <p:sp>
          <p:nvSpPr>
            <p:cNvPr id="121" name="Google Shape;121;p26"/>
            <p:cNvSpPr/>
            <p:nvPr/>
          </p:nvSpPr>
          <p:spPr>
            <a:xfrm>
              <a:off x="8554325" y="3967550"/>
              <a:ext cx="968100" cy="968100"/>
            </a:xfrm>
            <a:prstGeom prst="ellipse">
              <a:avLst/>
            </a:prstGeom>
            <a:solidFill>
              <a:srgbClr val="F5F2FA">
                <a:alpha val="1803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22" name="Google Shape;122;p26"/>
            <p:cNvPicPr preferRelativeResize="0"/>
            <p:nvPr/>
          </p:nvPicPr>
          <p:blipFill rotWithShape="1">
            <a:blip r:embed="rId2">
              <a:alphaModFix/>
            </a:blip>
            <a:srcRect b="0" l="0" r="39737" t="0"/>
            <a:stretch/>
          </p:blipFill>
          <p:spPr>
            <a:xfrm rot="-1827177">
              <a:off x="7345869" y="4056995"/>
              <a:ext cx="2393990" cy="10940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" type="subTitle"/>
          </p:nvPr>
        </p:nvSpPr>
        <p:spPr>
          <a:xfrm>
            <a:off x="720000" y="1848894"/>
            <a:ext cx="22890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2" type="subTitle"/>
          </p:nvPr>
        </p:nvSpPr>
        <p:spPr>
          <a:xfrm>
            <a:off x="3427500" y="1848875"/>
            <a:ext cx="22890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3" type="subTitle"/>
          </p:nvPr>
        </p:nvSpPr>
        <p:spPr>
          <a:xfrm>
            <a:off x="720000" y="3597200"/>
            <a:ext cx="22890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4" type="subTitle"/>
          </p:nvPr>
        </p:nvSpPr>
        <p:spPr>
          <a:xfrm>
            <a:off x="3427500" y="3597200"/>
            <a:ext cx="22890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5" type="subTitle"/>
          </p:nvPr>
        </p:nvSpPr>
        <p:spPr>
          <a:xfrm>
            <a:off x="6135000" y="1848875"/>
            <a:ext cx="22890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6" type="subTitle"/>
          </p:nvPr>
        </p:nvSpPr>
        <p:spPr>
          <a:xfrm>
            <a:off x="6135000" y="3597200"/>
            <a:ext cx="22890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7" type="subTitle"/>
          </p:nvPr>
        </p:nvSpPr>
        <p:spPr>
          <a:xfrm>
            <a:off x="720000" y="1413500"/>
            <a:ext cx="2289000" cy="4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8" type="subTitle"/>
          </p:nvPr>
        </p:nvSpPr>
        <p:spPr>
          <a:xfrm>
            <a:off x="3427500" y="1413500"/>
            <a:ext cx="2289000" cy="4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9" type="subTitle"/>
          </p:nvPr>
        </p:nvSpPr>
        <p:spPr>
          <a:xfrm>
            <a:off x="6135000" y="1413500"/>
            <a:ext cx="2289000" cy="4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13" type="subTitle"/>
          </p:nvPr>
        </p:nvSpPr>
        <p:spPr>
          <a:xfrm>
            <a:off x="720000" y="3158600"/>
            <a:ext cx="2289000" cy="4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5" name="Google Shape;135;p27"/>
          <p:cNvSpPr txBox="1"/>
          <p:nvPr>
            <p:ph idx="14" type="subTitle"/>
          </p:nvPr>
        </p:nvSpPr>
        <p:spPr>
          <a:xfrm>
            <a:off x="3427500" y="3158602"/>
            <a:ext cx="2289000" cy="4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5" type="subTitle"/>
          </p:nvPr>
        </p:nvSpPr>
        <p:spPr>
          <a:xfrm>
            <a:off x="6135000" y="3158602"/>
            <a:ext cx="2289000" cy="4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37" name="Google Shape;137;p27"/>
          <p:cNvGrpSpPr/>
          <p:nvPr/>
        </p:nvGrpSpPr>
        <p:grpSpPr>
          <a:xfrm>
            <a:off x="-777423" y="-56204"/>
            <a:ext cx="9921416" cy="5052168"/>
            <a:chOff x="-777423" y="-56204"/>
            <a:chExt cx="9921416" cy="5052168"/>
          </a:xfrm>
        </p:grpSpPr>
        <p:pic>
          <p:nvPicPr>
            <p:cNvPr id="138" name="Google Shape;138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84200" y="-56204"/>
              <a:ext cx="1059793" cy="109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62">
              <a:off x="-777418" y="4457207"/>
              <a:ext cx="1988035" cy="5387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2694125" y="540000"/>
            <a:ext cx="37557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2694088" y="1796625"/>
            <a:ext cx="37557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/>
        </p:nvSpPr>
        <p:spPr>
          <a:xfrm>
            <a:off x="2315950" y="3581700"/>
            <a:ext cx="4512000" cy="51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499770">
            <a:off x="253462" y="-595789"/>
            <a:ext cx="919525" cy="3008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idx="1" type="subTitle"/>
          </p:nvPr>
        </p:nvSpPr>
        <p:spPr>
          <a:xfrm>
            <a:off x="713225" y="1953950"/>
            <a:ext cx="35601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type="title"/>
          </p:nvPr>
        </p:nvSpPr>
        <p:spPr>
          <a:xfrm>
            <a:off x="713225" y="1096900"/>
            <a:ext cx="37404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" name="Google Shape;18;p11"/>
          <p:cNvSpPr/>
          <p:nvPr>
            <p:ph idx="2" type="pic"/>
          </p:nvPr>
        </p:nvSpPr>
        <p:spPr>
          <a:xfrm>
            <a:off x="4777225" y="785125"/>
            <a:ext cx="4417200" cy="4417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9" name="Google Shape;19;p11"/>
          <p:cNvGrpSpPr/>
          <p:nvPr/>
        </p:nvGrpSpPr>
        <p:grpSpPr>
          <a:xfrm>
            <a:off x="107278" y="-577387"/>
            <a:ext cx="1708845" cy="1918875"/>
            <a:chOff x="107278" y="-577387"/>
            <a:chExt cx="1708845" cy="1918875"/>
          </a:xfrm>
        </p:grpSpPr>
        <p:pic>
          <p:nvPicPr>
            <p:cNvPr id="20" name="Google Shape;20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-10276250">
              <a:off x="206756" y="-167746"/>
              <a:ext cx="1356491" cy="1414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11"/>
            <p:cNvSpPr/>
            <p:nvPr/>
          </p:nvSpPr>
          <p:spPr>
            <a:xfrm>
              <a:off x="789223" y="-577387"/>
              <a:ext cx="1026900" cy="1026900"/>
            </a:xfrm>
            <a:prstGeom prst="ellipse">
              <a:avLst/>
            </a:prstGeom>
            <a:solidFill>
              <a:srgbClr val="F5F2FA">
                <a:alpha val="1803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9"/>
          <p:cNvGrpSpPr/>
          <p:nvPr/>
        </p:nvGrpSpPr>
        <p:grpSpPr>
          <a:xfrm>
            <a:off x="-653101" y="-885617"/>
            <a:ext cx="10293292" cy="6029118"/>
            <a:chOff x="-653101" y="-885617"/>
            <a:chExt cx="10293292" cy="6029118"/>
          </a:xfrm>
        </p:grpSpPr>
        <p:sp>
          <p:nvSpPr>
            <p:cNvPr id="147" name="Google Shape;147;p29"/>
            <p:cNvSpPr/>
            <p:nvPr/>
          </p:nvSpPr>
          <p:spPr>
            <a:xfrm>
              <a:off x="8430775" y="-129225"/>
              <a:ext cx="1151100" cy="1151100"/>
            </a:xfrm>
            <a:prstGeom prst="ellipse">
              <a:avLst/>
            </a:prstGeom>
            <a:solidFill>
              <a:srgbClr val="F5F2FA">
                <a:alpha val="1803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8" name="Google Shape;148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-10363406">
              <a:off x="-626988" y="4481031"/>
              <a:ext cx="1988030" cy="538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9"/>
            <p:cNvPicPr preferRelativeResize="0"/>
            <p:nvPr/>
          </p:nvPicPr>
          <p:blipFill rotWithShape="1">
            <a:blip r:embed="rId3">
              <a:alphaModFix/>
            </a:blip>
            <a:srcRect b="0" l="0" r="39737" t="0"/>
            <a:stretch/>
          </p:blipFill>
          <p:spPr>
            <a:xfrm rot="-1827177">
              <a:off x="7134094" y="-354405"/>
              <a:ext cx="2393990" cy="10940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30"/>
          <p:cNvGrpSpPr/>
          <p:nvPr/>
        </p:nvGrpSpPr>
        <p:grpSpPr>
          <a:xfrm>
            <a:off x="-461012" y="75575"/>
            <a:ext cx="1492264" cy="1638150"/>
            <a:chOff x="-541687" y="156250"/>
            <a:chExt cx="1492264" cy="1638150"/>
          </a:xfrm>
        </p:grpSpPr>
        <p:pic>
          <p:nvPicPr>
            <p:cNvPr id="152" name="Google Shape;152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2476" y="156250"/>
              <a:ext cx="878101" cy="87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30"/>
            <p:cNvSpPr/>
            <p:nvPr/>
          </p:nvSpPr>
          <p:spPr>
            <a:xfrm>
              <a:off x="-541687" y="539500"/>
              <a:ext cx="1254900" cy="1254900"/>
            </a:xfrm>
            <a:prstGeom prst="ellipse">
              <a:avLst/>
            </a:prstGeom>
            <a:solidFill>
              <a:srgbClr val="F5F2FA">
                <a:alpha val="1803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54" name="Google Shape;1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59571">
            <a:off x="7681859" y="3588103"/>
            <a:ext cx="1356490" cy="1414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/>
          <p:nvPr>
            <p:ph type="title"/>
          </p:nvPr>
        </p:nvSpPr>
        <p:spPr>
          <a:xfrm>
            <a:off x="4049275" y="2195000"/>
            <a:ext cx="4061400" cy="22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12"/>
          <p:cNvSpPr txBox="1"/>
          <p:nvPr>
            <p:ph idx="2" type="title"/>
          </p:nvPr>
        </p:nvSpPr>
        <p:spPr>
          <a:xfrm>
            <a:off x="713225" y="539500"/>
            <a:ext cx="1602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i="1"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12"/>
          <p:cNvSpPr/>
          <p:nvPr>
            <p:ph idx="3" type="pic"/>
          </p:nvPr>
        </p:nvSpPr>
        <p:spPr>
          <a:xfrm>
            <a:off x="-40375" y="1777025"/>
            <a:ext cx="3759900" cy="375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12"/>
          <p:cNvSpPr/>
          <p:nvPr/>
        </p:nvSpPr>
        <p:spPr>
          <a:xfrm>
            <a:off x="8430776" y="539500"/>
            <a:ext cx="1523400" cy="1523400"/>
          </a:xfrm>
          <a:prstGeom prst="ellipse">
            <a:avLst/>
          </a:prstGeom>
          <a:solidFill>
            <a:srgbClr val="F5F2FA">
              <a:alpha val="1803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/>
          <p:nvPr/>
        </p:nvSpPr>
        <p:spPr>
          <a:xfrm>
            <a:off x="8424000" y="3806861"/>
            <a:ext cx="828000" cy="828000"/>
          </a:xfrm>
          <a:prstGeom prst="ellipse">
            <a:avLst/>
          </a:prstGeom>
          <a:solidFill>
            <a:srgbClr val="F5F2FA">
              <a:alpha val="1803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720000" y="1084626"/>
            <a:ext cx="77040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31" name="Google Shape;3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083323">
            <a:off x="-88097" y="-20680"/>
            <a:ext cx="1365040" cy="142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2">
            <a:off x="7952782" y="4475832"/>
            <a:ext cx="1988035" cy="53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pic>
        <p:nvPicPr>
          <p:cNvPr id="35" name="Google Shape;35;p14"/>
          <p:cNvPicPr preferRelativeResize="0"/>
          <p:nvPr/>
        </p:nvPicPr>
        <p:blipFill rotWithShape="1">
          <a:blip r:embed="rId2">
            <a:alphaModFix/>
          </a:blip>
          <a:srcRect b="0" l="0" r="0" t="31478"/>
          <a:stretch/>
        </p:blipFill>
        <p:spPr>
          <a:xfrm rot="-557301">
            <a:off x="8278562" y="-270143"/>
            <a:ext cx="893526" cy="200303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"/>
          <p:cNvSpPr/>
          <p:nvPr/>
        </p:nvSpPr>
        <p:spPr>
          <a:xfrm>
            <a:off x="-467450" y="3816425"/>
            <a:ext cx="1077000" cy="1077000"/>
          </a:xfrm>
          <a:prstGeom prst="ellipse">
            <a:avLst/>
          </a:prstGeom>
          <a:solidFill>
            <a:srgbClr val="F5F2FA">
              <a:alpha val="1803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5861300" y="1485750"/>
            <a:ext cx="224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subTitle"/>
          </p:nvPr>
        </p:nvSpPr>
        <p:spPr>
          <a:xfrm>
            <a:off x="5861300" y="2225525"/>
            <a:ext cx="22494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" name="Google Shape;40;p15"/>
          <p:cNvSpPr/>
          <p:nvPr/>
        </p:nvSpPr>
        <p:spPr>
          <a:xfrm>
            <a:off x="-701800" y="3789000"/>
            <a:ext cx="1354500" cy="1354500"/>
          </a:xfrm>
          <a:prstGeom prst="ellipse">
            <a:avLst/>
          </a:prstGeom>
          <a:solidFill>
            <a:srgbClr val="F5F2FA">
              <a:alpha val="1803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" name="Google Shape;4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910631">
            <a:off x="7517188" y="-1067525"/>
            <a:ext cx="919525" cy="300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25" y="4724600"/>
            <a:ext cx="572701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subTitle"/>
          </p:nvPr>
        </p:nvSpPr>
        <p:spPr>
          <a:xfrm>
            <a:off x="720000" y="3492426"/>
            <a:ext cx="6856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2" type="subTitle"/>
          </p:nvPr>
        </p:nvSpPr>
        <p:spPr>
          <a:xfrm>
            <a:off x="720002" y="1977726"/>
            <a:ext cx="68562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3" type="subTitle"/>
          </p:nvPr>
        </p:nvSpPr>
        <p:spPr>
          <a:xfrm>
            <a:off x="720002" y="1525925"/>
            <a:ext cx="6856200" cy="45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" name="Google Shape;48;p16"/>
          <p:cNvSpPr txBox="1"/>
          <p:nvPr>
            <p:ph idx="4" type="subTitle"/>
          </p:nvPr>
        </p:nvSpPr>
        <p:spPr>
          <a:xfrm>
            <a:off x="720000" y="3040624"/>
            <a:ext cx="6856200" cy="45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lt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49" name="Google Shape;4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856203">
            <a:off x="7027450" y="934638"/>
            <a:ext cx="3247523" cy="3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52" name="Google Shape;52;p17"/>
          <p:cNvGrpSpPr/>
          <p:nvPr/>
        </p:nvGrpSpPr>
        <p:grpSpPr>
          <a:xfrm>
            <a:off x="8202140" y="2765275"/>
            <a:ext cx="1501835" cy="2603443"/>
            <a:chOff x="8202140" y="2765275"/>
            <a:chExt cx="1501835" cy="2603443"/>
          </a:xfrm>
        </p:grpSpPr>
        <p:sp>
          <p:nvSpPr>
            <p:cNvPr id="53" name="Google Shape;53;p17"/>
            <p:cNvSpPr/>
            <p:nvPr/>
          </p:nvSpPr>
          <p:spPr>
            <a:xfrm>
              <a:off x="8552875" y="2765275"/>
              <a:ext cx="1151100" cy="1151100"/>
            </a:xfrm>
            <a:prstGeom prst="ellipse">
              <a:avLst/>
            </a:prstGeom>
            <a:solidFill>
              <a:srgbClr val="F5F2FA">
                <a:alpha val="1803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4" name="Google Shape;54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 rot="-4052828">
              <a:off x="7836712" y="4077806"/>
              <a:ext cx="1988032" cy="5387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57" name="Google Shape;5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-84750" y="141487"/>
            <a:ext cx="3247524" cy="398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8"/>
          <p:cNvGrpSpPr/>
          <p:nvPr/>
        </p:nvGrpSpPr>
        <p:grpSpPr>
          <a:xfrm>
            <a:off x="8167553" y="3698788"/>
            <a:ext cx="1555448" cy="2100425"/>
            <a:chOff x="260678" y="-647987"/>
            <a:chExt cx="1555448" cy="2100425"/>
          </a:xfrm>
        </p:grpSpPr>
        <p:pic>
          <p:nvPicPr>
            <p:cNvPr id="59" name="Google Shape;59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-10276250">
              <a:off x="360156" y="-56796"/>
              <a:ext cx="1356491" cy="1414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18"/>
            <p:cNvSpPr/>
            <p:nvPr/>
          </p:nvSpPr>
          <p:spPr>
            <a:xfrm>
              <a:off x="617773" y="-647987"/>
              <a:ext cx="1026900" cy="1026900"/>
            </a:xfrm>
            <a:prstGeom prst="ellipse">
              <a:avLst/>
            </a:prstGeom>
            <a:solidFill>
              <a:srgbClr val="F5F2FA">
                <a:alpha val="18039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b="1" i="0" sz="3600" u="none" cap="none" strike="noStrike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b="1" i="0" sz="3600" u="none" cap="none" strike="noStrike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b="1" i="0" sz="3600" u="none" cap="none" strike="noStrike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b="1" i="0" sz="3600" u="none" cap="none" strike="noStrike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b="1" i="0" sz="3600" u="none" cap="none" strike="noStrike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b="1" i="0" sz="3600" u="none" cap="none" strike="noStrike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b="1" i="0" sz="3600" u="none" cap="none" strike="noStrike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b="1" i="0" sz="3600" u="none" cap="none" strike="noStrike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omenaje"/>
              <a:buNone/>
              <a:defRPr b="1" i="0" sz="3600" u="none" cap="none" strike="noStrike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sites.google.com/view/ismr-team-orient/" TargetMode="External"/><Relationship Id="rId6" Type="http://schemas.openxmlformats.org/officeDocument/2006/relationships/hyperlink" Target="http://www.linkedin.com/in/rdzhulai" TargetMode="External"/><Relationship Id="rId7" Type="http://schemas.openxmlformats.org/officeDocument/2006/relationships/hyperlink" Target="http://www.linkedin.com/in/ivan-tkachenko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gif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Obstacle_avoidanc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gif"/><Relationship Id="rId4" Type="http://schemas.openxmlformats.org/officeDocument/2006/relationships/image" Target="../media/image5.png"/><Relationship Id="rId5" Type="http://schemas.openxmlformats.org/officeDocument/2006/relationships/hyperlink" Target="https://en.wikipedia.org/wiki/Deep_reinforcement_learning#Deep_reinforcement_learn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Q-learning#Reinforcement_learning" TargetMode="External"/><Relationship Id="rId4" Type="http://schemas.openxmlformats.org/officeDocument/2006/relationships/image" Target="../media/image23.gif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ytorch.org/" TargetMode="External"/><Relationship Id="rId4" Type="http://schemas.openxmlformats.org/officeDocument/2006/relationships/hyperlink" Target="https://cyberbotics.com/" TargetMode="External"/><Relationship Id="rId5" Type="http://schemas.openxmlformats.org/officeDocument/2006/relationships/hyperlink" Target="https://gymnasium.farama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>
            <p:ph type="ctrTitle"/>
          </p:nvPr>
        </p:nvSpPr>
        <p:spPr>
          <a:xfrm>
            <a:off x="2307750" y="-25269"/>
            <a:ext cx="45288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300"/>
              <a:t>Vyhýbanie sa prekážkam pomocou DRL</a:t>
            </a:r>
            <a:endParaRPr i="1" sz="5100"/>
          </a:p>
        </p:txBody>
      </p:sp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6747650" y="3325450"/>
            <a:ext cx="1976700" cy="16002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8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dk1"/>
                </a:solidFill>
              </a:rPr>
              <a:t>Ivan Tkachenko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dk1"/>
                </a:solidFill>
              </a:rPr>
              <a:t>Roman Dzhulai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dk1"/>
                </a:solidFill>
              </a:rPr>
              <a:t>Dmytro Varich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dk1"/>
                </a:solidFill>
              </a:rPr>
              <a:t>Anfisa Konycheva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40856">
            <a:off x="-353818" y="755906"/>
            <a:ext cx="1988034" cy="53873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"/>
          <p:cNvSpPr txBox="1"/>
          <p:nvPr/>
        </p:nvSpPr>
        <p:spPr>
          <a:xfrm>
            <a:off x="6747650" y="3026725"/>
            <a:ext cx="141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Orient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 txBox="1"/>
          <p:nvPr>
            <p:ph type="title"/>
          </p:nvPr>
        </p:nvSpPr>
        <p:spPr>
          <a:xfrm>
            <a:off x="4646550" y="832125"/>
            <a:ext cx="4386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Ďakujeme za pozornosť!</a:t>
            </a:r>
            <a:endParaRPr/>
          </a:p>
        </p:txBody>
      </p:sp>
      <p:sp>
        <p:nvSpPr>
          <p:cNvPr id="245" name="Google Shape;245;p8"/>
          <p:cNvSpPr txBox="1"/>
          <p:nvPr>
            <p:ph idx="1" type="subTitle"/>
          </p:nvPr>
        </p:nvSpPr>
        <p:spPr>
          <a:xfrm>
            <a:off x="5590600" y="1931125"/>
            <a:ext cx="22494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b="1" lang="en" sz="1600"/>
              <a:t>Questions?</a:t>
            </a:r>
            <a:endParaRPr b="1" sz="1600"/>
          </a:p>
        </p:txBody>
      </p:sp>
      <p:grpSp>
        <p:nvGrpSpPr>
          <p:cNvPr id="246" name="Google Shape;246;p8"/>
          <p:cNvGrpSpPr/>
          <p:nvPr/>
        </p:nvGrpSpPr>
        <p:grpSpPr>
          <a:xfrm>
            <a:off x="713217" y="898562"/>
            <a:ext cx="3645580" cy="2315391"/>
            <a:chOff x="284975" y="1395800"/>
            <a:chExt cx="3064800" cy="1946525"/>
          </a:xfrm>
        </p:grpSpPr>
        <p:sp>
          <p:nvSpPr>
            <p:cNvPr id="247" name="Google Shape;247;p8"/>
            <p:cNvSpPr/>
            <p:nvPr/>
          </p:nvSpPr>
          <p:spPr>
            <a:xfrm>
              <a:off x="365075" y="1395800"/>
              <a:ext cx="2904600" cy="1764900"/>
            </a:xfrm>
            <a:prstGeom prst="round2SameRect">
              <a:avLst>
                <a:gd fmla="val 6286" name="adj1"/>
                <a:gd fmla="val 0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284975" y="3150625"/>
              <a:ext cx="3064800" cy="191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1787075" y="1445434"/>
              <a:ext cx="60600" cy="60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50" name="Google Shape;2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321" y="1081994"/>
            <a:ext cx="3249530" cy="1827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8"/>
          <p:cNvGrpSpPr/>
          <p:nvPr/>
        </p:nvGrpSpPr>
        <p:grpSpPr>
          <a:xfrm>
            <a:off x="5534176" y="2286627"/>
            <a:ext cx="387029" cy="386602"/>
            <a:chOff x="3752358" y="3817349"/>
            <a:chExt cx="346056" cy="345674"/>
          </a:xfrm>
        </p:grpSpPr>
        <p:sp>
          <p:nvSpPr>
            <p:cNvPr id="252" name="Google Shape;252;p8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325" y="1082000"/>
            <a:ext cx="3249523" cy="182787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8"/>
          <p:cNvSpPr txBox="1"/>
          <p:nvPr/>
        </p:nvSpPr>
        <p:spPr>
          <a:xfrm>
            <a:off x="911325" y="3333325"/>
            <a:ext cx="32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</a:t>
            </a:r>
            <a:r>
              <a:rPr b="1" i="0" lang="en" sz="14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Visit </a:t>
            </a:r>
            <a:r>
              <a:rPr b="1" i="0" lang="en" sz="14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Website</a:t>
            </a:r>
            <a:endParaRPr b="1" i="0" sz="1400" u="sng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8"/>
          <p:cNvSpPr txBox="1"/>
          <p:nvPr/>
        </p:nvSpPr>
        <p:spPr>
          <a:xfrm>
            <a:off x="5446325" y="2607175"/>
            <a:ext cx="36456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0" i="0" lang="en" sz="12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www.linkedin.com/in/rdzhulai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www.linkedin.com/in/ivan-tkachenko1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8"/>
          <p:cNvSpPr txBox="1"/>
          <p:nvPr/>
        </p:nvSpPr>
        <p:spPr>
          <a:xfrm>
            <a:off x="3769800" y="3620875"/>
            <a:ext cx="1604400" cy="677100"/>
          </a:xfrm>
          <a:prstGeom prst="rect">
            <a:avLst/>
          </a:prstGeom>
          <a:noFill/>
          <a:ln>
            <a:noFill/>
          </a:ln>
          <a:effectLst>
            <a:reflection blurRad="0" dir="0" dist="0" endA="0" fadeDir="5400012" kx="0" rotWithShape="0" algn="bl" stA="7900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Orient</a:t>
            </a:r>
            <a:endParaRPr sz="2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/>
          <p:nvPr>
            <p:ph idx="1" type="subTitle"/>
          </p:nvPr>
        </p:nvSpPr>
        <p:spPr>
          <a:xfrm>
            <a:off x="713225" y="1953950"/>
            <a:ext cx="37590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 je to schopnosť robota alebo autonómneho systému/stroja odhaliť a obísť prekážky na svojej ceste a dosiahnuť vopred definovaný cieľ. Vďaka umelej inteligencii (AI) môže autonómny stroj nájsť cestu do cieľa, ale zároveň sa môže naučiť prispôsobiť rýchlo sa meniacemu prostrediu.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</p:txBody>
      </p:sp>
      <p:sp>
        <p:nvSpPr>
          <p:cNvPr id="168" name="Google Shape;168;p2"/>
          <p:cNvSpPr txBox="1"/>
          <p:nvPr>
            <p:ph type="title"/>
          </p:nvPr>
        </p:nvSpPr>
        <p:spPr>
          <a:xfrm>
            <a:off x="713225" y="1096900"/>
            <a:ext cx="46413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 					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3600"/>
              <a:buNone/>
            </a:pPr>
            <a:r>
              <a:rPr lang="en"/>
              <a:t>Obstacle avoidance</a:t>
            </a:r>
            <a:endParaRPr/>
          </a:p>
        </p:txBody>
      </p:sp>
      <p:pic>
        <p:nvPicPr>
          <p:cNvPr id="169" name="Google Shape;169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835" r="21828" t="0"/>
          <a:stretch/>
        </p:blipFill>
        <p:spPr>
          <a:xfrm>
            <a:off x="4777225" y="785125"/>
            <a:ext cx="4417200" cy="4417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0100" y="3249975"/>
            <a:ext cx="1414500" cy="141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"/>
          <p:cNvSpPr txBox="1"/>
          <p:nvPr/>
        </p:nvSpPr>
        <p:spPr>
          <a:xfrm>
            <a:off x="713225" y="4051150"/>
            <a:ext cx="34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 </a:t>
            </a:r>
            <a:r>
              <a:rPr b="1" i="0" lang="en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Wikipedia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/>
          <p:nvPr>
            <p:ph idx="1" type="subTitle"/>
          </p:nvPr>
        </p:nvSpPr>
        <p:spPr>
          <a:xfrm>
            <a:off x="713225" y="1572950"/>
            <a:ext cx="37314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je podoblasť strojového učenia, ktorá kombinuje učenie s posilňovaním (RL) a hlboké učenie (DL). RL sa zaoberá problémom výpočtového agenta, ktorý sa učí robiť rozhodnutia metódou pokusov a omylov. DL umožňuje agentom prijímať rozhodnutia z neštruktúrovaných vstupných údajov bez manuálneho inžinierstva stavového priestoru.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77" name="Google Shape;177;p3"/>
          <p:cNvSpPr txBox="1"/>
          <p:nvPr>
            <p:ph type="title"/>
          </p:nvPr>
        </p:nvSpPr>
        <p:spPr>
          <a:xfrm>
            <a:off x="713225" y="639700"/>
            <a:ext cx="46413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3600"/>
              <a:buNone/>
            </a:pPr>
            <a:r>
              <a:rPr lang="en"/>
              <a:t>Deep reinforcement learning</a:t>
            </a:r>
            <a:endParaRPr/>
          </a:p>
        </p:txBody>
      </p:sp>
      <p:pic>
        <p:nvPicPr>
          <p:cNvPr id="178" name="Google Shape;178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3411" r="13418" t="0"/>
          <a:stretch/>
        </p:blipFill>
        <p:spPr>
          <a:xfrm>
            <a:off x="4777225" y="785125"/>
            <a:ext cx="4417200" cy="4417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0100" y="3249975"/>
            <a:ext cx="1414500" cy="141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"/>
          <p:cNvSpPr txBox="1"/>
          <p:nvPr/>
        </p:nvSpPr>
        <p:spPr>
          <a:xfrm>
            <a:off x="713225" y="3939125"/>
            <a:ext cx="37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 </a:t>
            </a:r>
            <a:r>
              <a:rPr b="1" i="0" lang="en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 b="1" i="0" sz="1300" u="sng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type="title"/>
          </p:nvPr>
        </p:nvSpPr>
        <p:spPr>
          <a:xfrm>
            <a:off x="2914725" y="945525"/>
            <a:ext cx="54531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Algoritmus na plánovanie cesty</a:t>
            </a:r>
            <a:endParaRPr sz="3600"/>
          </a:p>
        </p:txBody>
      </p:sp>
      <p:pic>
        <p:nvPicPr>
          <p:cNvPr id="186" name="Google Shape;186;p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1052" r="11060" t="0"/>
          <a:stretch/>
        </p:blipFill>
        <p:spPr>
          <a:xfrm>
            <a:off x="0" y="1850950"/>
            <a:ext cx="3759900" cy="3759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7050" y="-222150"/>
            <a:ext cx="3972526" cy="10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"/>
          <p:cNvSpPr txBox="1"/>
          <p:nvPr/>
        </p:nvSpPr>
        <p:spPr>
          <a:xfrm>
            <a:off x="3836800" y="1685150"/>
            <a:ext cx="4959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Vstupy neurónovej siete pozostávajú zo stavov robota, ako aj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statických a dynamických objektov.</a:t>
            </a: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Výstup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zo</a:t>
            </a: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je činnosť robota, reprezentovaná, ako lineárna a uhlová rýchlosti.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Trénovanie na šiestich scenároch: 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lphaU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Prázdny svet.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lphaU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Svet so statickými prekážkami.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lphaU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Dynamické objekty sú umiestnené v kruhu a prechádzajú z jednej strany na druhú.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lphaU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Dynamické objekty sú umiestnené do štvorca a prechádzajú z jednej strany na druhú.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lphaU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Scenár, ktorý zahŕňa statické a dynamické prekážky B. a C.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AutoNum type="alphaU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Scenár, ktorý zahŕňa statické a dynamické prekážky B. a D.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3a5e97f27_2_384"/>
          <p:cNvSpPr txBox="1"/>
          <p:nvPr>
            <p:ph idx="1" type="subTitle"/>
          </p:nvPr>
        </p:nvSpPr>
        <p:spPr>
          <a:xfrm>
            <a:off x="713225" y="1953950"/>
            <a:ext cx="37314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/>
              <a:t>je bezmodelový (nevyžaduje model prostredia) algoritmus RL na zistenie hodnoty akcie v určitom stave. QL nachádza optimálnu </a:t>
            </a:r>
            <a:r>
              <a:rPr lang="en" sz="1400"/>
              <a:t>policy</a:t>
            </a:r>
            <a:r>
              <a:rPr lang="en" sz="1400"/>
              <a:t> v zmysle maximalizácie očakávanej hodnoty celkovej odmeny v ľubovoľnom a všetkých po sebe nasledujúcich krokoch, začínajúc od daného stavu.</a:t>
            </a:r>
            <a:endParaRPr sz="1400"/>
          </a:p>
        </p:txBody>
      </p:sp>
      <p:sp>
        <p:nvSpPr>
          <p:cNvPr id="194" name="Google Shape;194;g2c3a5e97f27_2_384"/>
          <p:cNvSpPr txBox="1"/>
          <p:nvPr>
            <p:ph type="title"/>
          </p:nvPr>
        </p:nvSpPr>
        <p:spPr>
          <a:xfrm>
            <a:off x="713225" y="1096900"/>
            <a:ext cx="46413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SzPts val="3600"/>
              <a:buNone/>
            </a:pPr>
            <a:r>
              <a:rPr lang="en"/>
              <a:t>Q-learning</a:t>
            </a:r>
            <a:endParaRPr/>
          </a:p>
        </p:txBody>
      </p:sp>
      <p:sp>
        <p:nvSpPr>
          <p:cNvPr id="195" name="Google Shape;195;g2c3a5e97f27_2_384"/>
          <p:cNvSpPr txBox="1"/>
          <p:nvPr/>
        </p:nvSpPr>
        <p:spPr>
          <a:xfrm>
            <a:off x="713225" y="4060350"/>
            <a:ext cx="339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—  </a:t>
            </a:r>
            <a:r>
              <a:rPr b="1" i="0" lang="en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Wikipedia</a:t>
            </a:r>
            <a:endParaRPr b="1" i="0" sz="1300" u="sng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g2c3a5e97f27_2_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500" y="1428847"/>
            <a:ext cx="45792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7" name="Google Shape;197;g2c3a5e97f27_2_3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0100" y="3249975"/>
            <a:ext cx="1414500" cy="14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3a5e97f27_2_6"/>
          <p:cNvSpPr txBox="1"/>
          <p:nvPr>
            <p:ph type="title"/>
          </p:nvPr>
        </p:nvSpPr>
        <p:spPr>
          <a:xfrm>
            <a:off x="784100" y="396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Stratégia</a:t>
            </a:r>
            <a:endParaRPr/>
          </a:p>
        </p:txBody>
      </p:sp>
      <p:sp>
        <p:nvSpPr>
          <p:cNvPr id="203" name="Google Shape;203;g2c3a5e97f27_2_6"/>
          <p:cNvSpPr/>
          <p:nvPr/>
        </p:nvSpPr>
        <p:spPr>
          <a:xfrm>
            <a:off x="315425" y="2490975"/>
            <a:ext cx="1357500" cy="81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Research the problem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4" name="Google Shape;204;g2c3a5e97f27_2_6"/>
          <p:cNvCxnSpPr>
            <a:stCxn id="203" idx="3"/>
            <a:endCxn id="205" idx="1"/>
          </p:cNvCxnSpPr>
          <p:nvPr/>
        </p:nvCxnSpPr>
        <p:spPr>
          <a:xfrm flipH="1" rot="10800000">
            <a:off x="1672925" y="1933275"/>
            <a:ext cx="410100" cy="96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g2c3a5e97f27_2_6"/>
          <p:cNvCxnSpPr>
            <a:stCxn id="203" idx="3"/>
            <a:endCxn id="207" idx="1"/>
          </p:cNvCxnSpPr>
          <p:nvPr/>
        </p:nvCxnSpPr>
        <p:spPr>
          <a:xfrm>
            <a:off x="1672925" y="2897175"/>
            <a:ext cx="410100" cy="104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g2c3a5e97f27_2_6"/>
          <p:cNvCxnSpPr>
            <a:stCxn id="209" idx="3"/>
            <a:endCxn id="210" idx="0"/>
          </p:cNvCxnSpPr>
          <p:nvPr/>
        </p:nvCxnSpPr>
        <p:spPr>
          <a:xfrm>
            <a:off x="3170625" y="1834875"/>
            <a:ext cx="1162800" cy="69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g2c3a5e97f27_2_6"/>
          <p:cNvCxnSpPr>
            <a:stCxn id="212" idx="3"/>
            <a:endCxn id="210" idx="2"/>
          </p:cNvCxnSpPr>
          <p:nvPr/>
        </p:nvCxnSpPr>
        <p:spPr>
          <a:xfrm flipH="1" rot="10800000">
            <a:off x="3560625" y="3341475"/>
            <a:ext cx="772800" cy="73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g2c3a5e97f27_2_6"/>
          <p:cNvCxnSpPr>
            <a:stCxn id="214" idx="3"/>
            <a:endCxn id="215" idx="1"/>
          </p:cNvCxnSpPr>
          <p:nvPr/>
        </p:nvCxnSpPr>
        <p:spPr>
          <a:xfrm>
            <a:off x="4930575" y="2927025"/>
            <a:ext cx="52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g2c3a5e97f27_2_6"/>
          <p:cNvCxnSpPr>
            <a:stCxn id="217" idx="3"/>
            <a:endCxn id="218" idx="1"/>
          </p:cNvCxnSpPr>
          <p:nvPr/>
        </p:nvCxnSpPr>
        <p:spPr>
          <a:xfrm>
            <a:off x="6753515" y="2921326"/>
            <a:ext cx="465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g2c3a5e97f27_2_6"/>
          <p:cNvSpPr/>
          <p:nvPr/>
        </p:nvSpPr>
        <p:spPr>
          <a:xfrm>
            <a:off x="7218815" y="2496526"/>
            <a:ext cx="1215600" cy="84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Share our insights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g2c3a5e97f27_2_6"/>
          <p:cNvSpPr/>
          <p:nvPr/>
        </p:nvSpPr>
        <p:spPr>
          <a:xfrm>
            <a:off x="5458875" y="2520825"/>
            <a:ext cx="1357500" cy="81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Integration testing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2c3a5e97f27_2_6"/>
          <p:cNvSpPr/>
          <p:nvPr/>
        </p:nvSpPr>
        <p:spPr>
          <a:xfrm>
            <a:off x="2083025" y="1527200"/>
            <a:ext cx="1477500" cy="81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Train and test the model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g2c3a5e97f27_2_6"/>
          <p:cNvSpPr/>
          <p:nvPr/>
        </p:nvSpPr>
        <p:spPr>
          <a:xfrm>
            <a:off x="2083025" y="3531900"/>
            <a:ext cx="1477500" cy="81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 the simulation environment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g2c3a5e97f27_2_6"/>
          <p:cNvSpPr/>
          <p:nvPr/>
        </p:nvSpPr>
        <p:spPr>
          <a:xfrm>
            <a:off x="3594675" y="2529075"/>
            <a:ext cx="1477500" cy="81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Integrate the model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 txBox="1"/>
          <p:nvPr>
            <p:ph type="title"/>
          </p:nvPr>
        </p:nvSpPr>
        <p:spPr>
          <a:xfrm>
            <a:off x="4691800" y="945525"/>
            <a:ext cx="40614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Simulacia a Robotika</a:t>
            </a:r>
            <a:endParaRPr sz="3600"/>
          </a:p>
        </p:txBody>
      </p:sp>
      <p:pic>
        <p:nvPicPr>
          <p:cNvPr id="224" name="Google Shape;224;p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8532" l="20368" r="20368" t="0"/>
          <a:stretch/>
        </p:blipFill>
        <p:spPr>
          <a:xfrm>
            <a:off x="0" y="945525"/>
            <a:ext cx="4543500" cy="4543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7050" y="-222150"/>
            <a:ext cx="3972526" cy="10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"/>
          <p:cNvSpPr txBox="1"/>
          <p:nvPr/>
        </p:nvSpPr>
        <p:spPr>
          <a:xfrm>
            <a:off x="4503150" y="1820500"/>
            <a:ext cx="495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Senzory vzdialenosti</a:t>
            </a: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lid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Ovládač 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 testovanie senzorov.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Mapy pre rôzne scenáre.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6"/>
          <p:cNvPicPr preferRelativeResize="0"/>
          <p:nvPr/>
        </p:nvPicPr>
        <p:blipFill rotWithShape="1">
          <a:blip r:embed="rId3">
            <a:alphaModFix/>
          </a:blip>
          <a:srcRect b="0" l="7859" r="0" t="0"/>
          <a:stretch/>
        </p:blipFill>
        <p:spPr>
          <a:xfrm>
            <a:off x="579800" y="1302375"/>
            <a:ext cx="3867826" cy="351362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6"/>
          <p:cNvSpPr txBox="1"/>
          <p:nvPr>
            <p:ph type="title"/>
          </p:nvPr>
        </p:nvSpPr>
        <p:spPr>
          <a:xfrm>
            <a:off x="1249425" y="335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Webots Svety</a:t>
            </a:r>
            <a:endParaRPr/>
          </a:p>
        </p:txBody>
      </p:sp>
      <p:pic>
        <p:nvPicPr>
          <p:cNvPr id="233" name="Google Shape;23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300" y="335475"/>
            <a:ext cx="3867824" cy="336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Referencie</a:t>
            </a:r>
            <a:endParaRPr/>
          </a:p>
        </p:txBody>
      </p:sp>
      <p:sp>
        <p:nvSpPr>
          <p:cNvPr id="239" name="Google Shape;239;p7"/>
          <p:cNvSpPr txBox="1"/>
          <p:nvPr/>
        </p:nvSpPr>
        <p:spPr>
          <a:xfrm>
            <a:off x="720000" y="1311550"/>
            <a:ext cx="63618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800" u="none" cap="none" strike="noStrike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rPr>
              <a:t>Articles</a:t>
            </a:r>
            <a:endParaRPr b="1" i="1" sz="1800" u="none" cap="none" strike="noStrike">
              <a:solidFill>
                <a:schemeClr val="dk1"/>
              </a:solidFill>
              <a:latin typeface="Homenaje"/>
              <a:ea typeface="Homenaje"/>
              <a:cs typeface="Homenaje"/>
              <a:sym typeface="Homenaj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b="0" i="0" lang="en" sz="12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N. Pico et al., "Static and Dynamic Collision Avoidance for Autonomous Robot Navigation in Diverse Scenarios Based on Deep Reinforcement Learning," </a:t>
            </a:r>
            <a:endParaRPr b="0" i="0" sz="1200" u="sng" cap="none" strike="noStrike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b="0" i="0" lang="en" sz="12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K. Li, Y. Xu, J. Wang and M. Q. . -H. Meng, "SARL: Deep Reinforcement Learning based Human-Aware Navigation for Mobile Robot in Indoor Environments," </a:t>
            </a:r>
            <a:endParaRPr b="0" i="0" sz="1200" u="sng" cap="none" strike="noStrike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800" u="none" cap="none" strike="noStrike">
                <a:solidFill>
                  <a:schemeClr val="dk1"/>
                </a:solidFill>
                <a:latin typeface="Homenaje"/>
                <a:ea typeface="Homenaje"/>
                <a:cs typeface="Homenaje"/>
                <a:sym typeface="Homenaje"/>
              </a:rPr>
              <a:t>Technologies</a:t>
            </a:r>
            <a:endParaRPr b="1" i="1" sz="1800" u="none" cap="none" strike="noStrike">
              <a:solidFill>
                <a:schemeClr val="dk1"/>
              </a:solidFill>
              <a:latin typeface="Homenaje"/>
              <a:ea typeface="Homenaje"/>
              <a:cs typeface="Homenaje"/>
              <a:sym typeface="Homenaj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b="0" i="0" lang="en" sz="12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https://pytorch.org/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https://cyberbotics.com/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https://gymnasium.farama.org/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sign Inspiration Business Plan by Slidesgo">
  <a:themeElements>
    <a:clrScheme name="Simple Light">
      <a:dk1>
        <a:srgbClr val="F5F2FA"/>
      </a:dk1>
      <a:lt1>
        <a:srgbClr val="0B0811"/>
      </a:lt1>
      <a:dk2>
        <a:srgbClr val="CCC8E6"/>
      </a:dk2>
      <a:lt2>
        <a:srgbClr val="A289CA"/>
      </a:lt2>
      <a:accent1>
        <a:srgbClr val="F7AC4F"/>
      </a:accent1>
      <a:accent2>
        <a:srgbClr val="CF633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5F2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